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6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7" d="100"/>
          <a:sy n="77" d="100"/>
        </p:scale>
        <p:origin x="4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337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85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2927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203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0476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082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30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911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093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6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349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387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37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52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434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33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1C64F-79AB-47B6-9C32-58AFD298256A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F132DEF-5365-41F9-84FD-09932B2F3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473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  <p:sldLayoutId id="2147483908" r:id="rId12"/>
    <p:sldLayoutId id="2147483909" r:id="rId13"/>
    <p:sldLayoutId id="2147483910" r:id="rId14"/>
    <p:sldLayoutId id="2147483911" r:id="rId15"/>
    <p:sldLayoutId id="21474839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adme.ru/svoboda-sdelaj-sam/chto-takoe-dash-dieta-i-pochemu-ona-zanimaet-1-e-mesto-v-rejtinge-diet-ssha-1692165/?utm_referrer=https://zen.yandex.com#image11152015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spectrum.diabetesjournals.org/content/30/2/76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adme.ru/svoboda-sdelaj-sam/chto-takoe-dash-dieta-i-pochemu-ona-zanimaet-1-e-mesto-v-rejtinge-diet-ssha-1692165/?utm_referrer=https://zen.yandex.com#image11152065" TargetMode="Externa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adme.ru/svoboda-sdelaj-sam/chto-takoe-dash-dieta-i-pochemu-ona-zanimaet-1-e-mesto-v-rejtinge-diet-ssha-1692165/?utm_referrer=https://zen.yandex.com#image11152115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adme.ru/svoboda-sdelaj-sam/chto-takoe-dash-dieta-i-pochemu-ona-zanimaet-1-e-mesto-v-rejtinge-diet-ssha-1692165/?utm_referrer=https://zen.yandex.com#image11152165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1663701"/>
            <a:ext cx="8915399" cy="2108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Диета для больных </a:t>
            </a:r>
            <a:r>
              <a:rPr lang="ru-RU" sz="4800" dirty="0" smtClean="0"/>
              <a:t>артериальной гипертонией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762500"/>
            <a:ext cx="9144000" cy="495300"/>
          </a:xfrm>
        </p:spPr>
        <p:txBody>
          <a:bodyPr/>
          <a:lstStyle/>
          <a:p>
            <a:pPr algn="r"/>
            <a:r>
              <a:rPr lang="ru-RU" dirty="0" smtClean="0"/>
              <a:t>Отделение медицинской профилактики ГБУЗ «ГП №62 ДЗМ»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568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i="1" u="sng" spc="-150" dirty="0"/>
              <a:t>Что такое DASH-диета и почему, по оценкам врачей, она считается лучшей для здоровья</a:t>
            </a:r>
          </a:p>
        </p:txBody>
      </p:sp>
      <p:pic>
        <p:nvPicPr>
          <p:cNvPr id="4" name="Рисунок 6" descr="https://files.adme.ru/files/news/part_169/1692165/11151365-17837110-610565-3-0-1518083004-1518083012-1500-1-1518083012-650-304da86560-1518415937.jpg">
            <a:hlinkClick r:id="rId2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5339" y="2133600"/>
            <a:ext cx="4300985" cy="377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Объект 7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DASH (</a:t>
            </a:r>
            <a:r>
              <a:rPr lang="ru-RU" b="1" dirty="0" err="1" smtClea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Dietary</a:t>
            </a:r>
            <a:r>
              <a:rPr lang="ru-RU" b="1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Approaches</a:t>
            </a:r>
            <a:r>
              <a:rPr lang="ru-RU" b="1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to</a:t>
            </a:r>
            <a:r>
              <a:rPr lang="ru-RU" b="1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 </a:t>
            </a:r>
            <a:r>
              <a:rPr lang="ru-RU" b="1" dirty="0" err="1" smtClea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Stop</a:t>
            </a:r>
            <a:r>
              <a:rPr lang="ru-RU" b="1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Hypertension</a:t>
            </a:r>
            <a:r>
              <a:rPr lang="ru-RU" b="1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 — диетологический подход к лечению гипертонии)</a:t>
            </a:r>
            <a:r>
              <a:rPr lang="ru-RU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 — это режим питания, который разрабатывался специально для снижения кровяного давления при гипертонии.</a:t>
            </a:r>
            <a:endParaRPr lang="ru-RU" sz="4400" dirty="0" smtClean="0">
              <a:effectLst/>
              <a:ea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Однако позже выяснилось, что такая диета решает и другие важные проблемы: снижает уровень холестерина, помогает предотвратить развитие инсульта и сердечной недостаточности, нормализует вес. Также она </a:t>
            </a:r>
            <a:r>
              <a:rPr lang="ru-RU" u="sng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признана одной из лучших диет</a:t>
            </a:r>
            <a:r>
              <a:rPr lang="ru-RU" dirty="0" smtClean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 для профилактики сахарного диабета</a:t>
            </a:r>
            <a:endParaRPr lang="ru-RU" dirty="0" smtClean="0"/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427641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39787" y="88900"/>
            <a:ext cx="3932238" cy="898525"/>
          </a:xfrm>
        </p:spPr>
        <p:txBody>
          <a:bodyPr>
            <a:normAutofit/>
          </a:bodyPr>
          <a:lstStyle/>
          <a:p>
            <a:r>
              <a:rPr lang="ru-RU" b="1" dirty="0"/>
              <a:t>В чем суть DASH-диеты</a:t>
            </a:r>
            <a:br>
              <a:rPr lang="ru-RU" b="1" dirty="0"/>
            </a:br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idx="1"/>
          </p:nvPr>
        </p:nvSpPr>
        <p:spPr/>
      </p:sp>
      <p:sp>
        <p:nvSpPr>
          <p:cNvPr id="8" name="Текст 7"/>
          <p:cNvSpPr>
            <a:spLocks noGrp="1"/>
          </p:cNvSpPr>
          <p:nvPr>
            <p:ph type="body" sz="half" idx="2"/>
          </p:nvPr>
        </p:nvSpPr>
        <p:spPr>
          <a:xfrm>
            <a:off x="839788" y="1168400"/>
            <a:ext cx="3932237" cy="4700588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Диета сбалансирована по содержанию многих важных компонентов питания (кальций, калий, белки, растительные волокна), которые отвечают за работу мозга и внутренних органов, а также за здоровье кожи и волос.</a:t>
            </a:r>
          </a:p>
          <a:p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Удобно еще и то, что не приходится отслеживать каждый компонент по отдельности: достаточно отдавать предпочтение тем продуктам, которые нам советовали есть чаще еще в детстве (фрукты, овощи, зерновые, </a:t>
            </a:r>
            <a:r>
              <a:rPr lang="ru-RU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белковосодержащие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и молочные продукты), и уменьшить количество соли в пище.</a:t>
            </a:r>
          </a:p>
          <a:p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Главное отличие DASH-диеты от других диет заключается в том, что ее разрабатывали для людей, которым важно следить за питанием всю жизнь. Поэтому вам не придется терпеть голод: вы можете позволить себе разнообразное, вкусное и сытное меню, которое можно видоизменять. Главное — соблюдать общие принципы.</a:t>
            </a:r>
          </a:p>
          <a:p>
            <a:endParaRPr lang="ru-RU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9" name="Рисунок 8" descr="https://files.adme.ru/files/news/part_169/1692165/11151415-17821860-612323-0-1518081104-1518081112-1500-1-1518081112-650-5ec7e36da0-1518415937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3325" y="685800"/>
            <a:ext cx="6934200" cy="5356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732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31850" y="685801"/>
            <a:ext cx="10515600" cy="1371599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/>
              <a:t>Общие принципы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831850" y="1765301"/>
            <a:ext cx="10515600" cy="4324350"/>
          </a:xfrm>
        </p:spPr>
        <p:txBody>
          <a:bodyPr>
            <a:normAutofit fontScale="55000" lnSpcReduction="20000"/>
          </a:bodyPr>
          <a:lstStyle/>
          <a:p>
            <a:r>
              <a:rPr lang="ru-RU" sz="2600" dirty="0">
                <a:solidFill>
                  <a:schemeClr val="tx1"/>
                </a:solidFill>
              </a:rPr>
              <a:t>Акцент в такой диете делается не на количестве еды, а на ее качестве. Вот главные правила, которых следует придерживаться: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Пить до 2 л жидкости в сутки.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Принимать пищу 5 раз в день. Вес одной порции — не более 215 г.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Калорийность дневного рациона — в пределах 2–2,5 тыс. ккал.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Сладости — не чаще 5 раз в неделю.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Акцент на употреблении злаков, семян, бобов, нежирного мяса и овощей.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Пить можно все, кроме газированной воды и алкогольных напитков.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Помимо основных приемов пищи разрешается не более 8 перекусов.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между пятью основными приемами пищи разрешены 8 перекусов, но только в том случае, если вы начинаете испытывать нестерпимое чувство голода.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Табу на алкоголь и табак.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Обязательное снижение потребления соли до 2/3 ч. л. в день.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Обязательное включение в меню </a:t>
            </a:r>
            <a:r>
              <a:rPr lang="ru-RU" sz="2600" dirty="0" err="1">
                <a:solidFill>
                  <a:schemeClr val="tx1"/>
                </a:solidFill>
              </a:rPr>
              <a:t>цельнозернового</a:t>
            </a:r>
            <a:r>
              <a:rPr lang="ru-RU" sz="2600" dirty="0">
                <a:solidFill>
                  <a:schemeClr val="tx1"/>
                </a:solidFill>
              </a:rPr>
              <a:t> хлеба.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</a:rPr>
              <a:t>Исключить из рациона копчености, соленья, жирную пищу, сдобную выпечку, консервы из рыбы и мяса.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936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6985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Что есть можно</a:t>
            </a:r>
            <a:endParaRPr lang="ru-RU" dirty="0"/>
          </a:p>
        </p:txBody>
      </p:sp>
      <p:sp>
        <p:nvSpPr>
          <p:cNvPr id="6" name="Рисунок 5"/>
          <p:cNvSpPr>
            <a:spLocks noGrp="1"/>
          </p:cNvSpPr>
          <p:nvPr>
            <p:ph type="pic" idx="1"/>
          </p:nvPr>
        </p:nvSpPr>
        <p:spPr>
          <a:xfrm>
            <a:off x="5792788" y="401638"/>
            <a:ext cx="5784056" cy="6045200"/>
          </a:xfrm>
        </p:spPr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839788" y="1841500"/>
            <a:ext cx="3932237" cy="4027488"/>
          </a:xfrm>
        </p:spPr>
        <p:txBody>
          <a:bodyPr/>
          <a:lstStyle/>
          <a:p>
            <a:r>
              <a:rPr lang="ru-RU" dirty="0"/>
              <a:t>Согласно DASH-диете, чтобы сформировать правильный рацион, следует учитывать, какая у вас цель — похудение или оздоровление. Если нужно сделать упор на снижение веса, то необходимо составить меню так, чтобы количество калорий было меньше допустимого. То есть просто уменьшаем количество порций каждого блюда.</a:t>
            </a:r>
          </a:p>
          <a:p>
            <a:r>
              <a:rPr lang="ru-RU" b="1" dirty="0"/>
              <a:t>В ежедневный рацион согласно DASH диете входят следующие продукты:</a:t>
            </a:r>
            <a:endParaRPr lang="ru-RU" dirty="0"/>
          </a:p>
          <a:p>
            <a:endParaRPr lang="ru-RU" dirty="0"/>
          </a:p>
        </p:txBody>
      </p:sp>
      <p:pic>
        <p:nvPicPr>
          <p:cNvPr id="15" name="Рисунок 14" descr="https://files.adme.ru/files/news/part_169/1692165/11151465-17696460-610565-2-0-1518067100-1518067145-1500-1-1518067145-650-bc4c70ec39-1518415937.jpg">
            <a:hlinkClick r:id="rId2"/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7" b="2716"/>
          <a:stretch/>
        </p:blipFill>
        <p:spPr bwMode="auto">
          <a:xfrm>
            <a:off x="5792788" y="401637"/>
            <a:ext cx="5395912" cy="6045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3452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48000" y="715565"/>
            <a:ext cx="6096000" cy="542687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Зерновые — не менее 7 порций в сутки (1 порция = ломтик хлеба, 1/2 стакана готовых макарон, 1/2 стакана каши).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Фрукты — не более 5 порций в сутки (1 порция = 1 фрукт, 1/4 стакана сухофруктов, 1/2 стакана сока).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Овощи — 5 порций в сутки (1 порция = 1/2 стакана вареных овощей).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Нежирные молочные продукты — 2–3 порции в день (1 порция = 50 г сыра или 0,15 л молока).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Семена, бобы, орехи — 5 порций в неделю (порция = 40 г).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Жиры животные и растительные — 3 порции в день (1 порция = чайная ложка оливкового или льняного масла).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Сладкие блюда — не чаще 5 раз в неделю (1 ч. л. варенья или меда).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Жидкость — 2 л в день (вода, зеленый чай, сок).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Белок — 0,2 кг постного мяса или рыбы, яиц.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90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033713" cy="147320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Что есть нельзя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041900" y="457200"/>
            <a:ext cx="5740400" cy="5411788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033712" cy="3811588"/>
          </a:xfrm>
        </p:spPr>
        <p:txBody>
          <a:bodyPr>
            <a:normAutofit/>
          </a:bodyPr>
          <a:lstStyle/>
          <a:p>
            <a:r>
              <a:rPr lang="ru-RU" sz="1600" dirty="0"/>
              <a:t>Само собой, нужно избегать всех вредных продуктов — то есть тех, к покупке и употреблению которых нас подталкивает реклама:</a:t>
            </a:r>
          </a:p>
          <a:p>
            <a:r>
              <a:rPr lang="ru-RU" sz="1600" dirty="0"/>
              <a:t>Убирать вредные продукты из своего обычного меню можно постепенно, в конечном счете исключив всю запрещенную еду.</a:t>
            </a:r>
          </a:p>
          <a:p>
            <a:endParaRPr lang="ru-RU" sz="1600" dirty="0"/>
          </a:p>
        </p:txBody>
      </p:sp>
      <p:pic>
        <p:nvPicPr>
          <p:cNvPr id="9" name="Рисунок 8" descr="https://files.adme.ru/files/news/part_169/1692165/11151515-17694010-610565-0-1518065625-1518065645-1500-1-1518065645-650-ee90d7d752-1518415937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900" y="258762"/>
            <a:ext cx="6223000" cy="60277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721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483600" cy="1325563"/>
          </a:xfrm>
        </p:spPr>
        <p:txBody>
          <a:bodyPr/>
          <a:lstStyle/>
          <a:p>
            <a:pPr algn="r"/>
            <a:r>
              <a:rPr lang="ru-RU" sz="3600" b="1" dirty="0"/>
              <a:t>Вывод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Как составить себе рацион</a:t>
            </a:r>
          </a:p>
          <a:p>
            <a:r>
              <a:rPr lang="ru-RU" b="1" dirty="0"/>
              <a:t>Свое меню вы можете составить, исходя из правил диеты и перечня допустимых продуктов</a:t>
            </a:r>
            <a:endParaRPr lang="ru-RU" dirty="0"/>
          </a:p>
          <a:p>
            <a:r>
              <a:rPr lang="ru-RU" dirty="0"/>
              <a:t>Чтобы составить себе рацион, не придется делать ничего сверхъестественного: достаточно просто постепенно вводить необходимые продукты и убирать запрещенные. Если ваша цель — похудение, то сокращайте количество рекомендуемых порций на 1–2 пункта.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DASH-диета — простой, безопасный и полезный режим питания, который поможет чувствовать себя хорошо и избавиться от лишнего веса.</a:t>
            </a:r>
            <a:endParaRPr lang="ru-RU" dirty="0"/>
          </a:p>
          <a:p>
            <a:r>
              <a:rPr lang="ru-RU" dirty="0"/>
              <a:t>Такая диета не ограничивается по времени и обеспечивает поступление в организм нужного количества микроэлементов и витаминов. Похудение проходит плавно, без чувства голода и резких скачков веса, а значит, организм не будет испытывать стресс</a:t>
            </a:r>
          </a:p>
        </p:txBody>
      </p:sp>
    </p:spTree>
    <p:extLst>
      <p:ext uri="{BB962C8B-B14F-4D97-AF65-F5344CB8AC3E}">
        <p14:creationId xmlns:p14="http://schemas.microsoft.com/office/powerpoint/2010/main" val="183223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</TotalTime>
  <Words>66</Words>
  <Application>Microsoft Office PowerPoint</Application>
  <PresentationFormat>Широкоэкранный</PresentationFormat>
  <Paragraphs>44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Century Gothic</vt:lpstr>
      <vt:lpstr>Helvetica</vt:lpstr>
      <vt:lpstr>Symbol</vt:lpstr>
      <vt:lpstr>Times New Roman</vt:lpstr>
      <vt:lpstr>Wingdings 3</vt:lpstr>
      <vt:lpstr>Легкий дым</vt:lpstr>
      <vt:lpstr>Диета для больных артериальной гипертонией</vt:lpstr>
      <vt:lpstr>Что такое DASH-диета и почему, по оценкам врачей, она считается лучшей для здоровья</vt:lpstr>
      <vt:lpstr>В чем суть DASH-диеты </vt:lpstr>
      <vt:lpstr>Общие принципы </vt:lpstr>
      <vt:lpstr> Что есть можно</vt:lpstr>
      <vt:lpstr>Презентация PowerPoint</vt:lpstr>
      <vt:lpstr>Что есть нельзя </vt:lpstr>
      <vt:lpstr>Вывод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Диета для больных артериальной гипертонией</dc:title>
  <dc:creator>PROFPAT</dc:creator>
  <cp:lastModifiedBy>Иван</cp:lastModifiedBy>
  <cp:revision>6</cp:revision>
  <dcterms:created xsi:type="dcterms:W3CDTF">2018-04-13T11:04:35Z</dcterms:created>
  <dcterms:modified xsi:type="dcterms:W3CDTF">2021-09-14T09:52:37Z</dcterms:modified>
</cp:coreProperties>
</file>